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71" r:id="rId2"/>
    <p:sldId id="256" r:id="rId3"/>
    <p:sldId id="272" r:id="rId4"/>
    <p:sldId id="273" r:id="rId5"/>
    <p:sldId id="274" r:id="rId6"/>
    <p:sldId id="275" r:id="rId7"/>
    <p:sldId id="277" r:id="rId8"/>
    <p:sldId id="298" r:id="rId9"/>
    <p:sldId id="278" r:id="rId10"/>
    <p:sldId id="291" r:id="rId11"/>
    <p:sldId id="279" r:id="rId12"/>
    <p:sldId id="299" r:id="rId13"/>
    <p:sldId id="300" r:id="rId14"/>
    <p:sldId id="301" r:id="rId15"/>
    <p:sldId id="302" r:id="rId16"/>
    <p:sldId id="303" r:id="rId17"/>
    <p:sldId id="305" r:id="rId18"/>
    <p:sldId id="304" r:id="rId19"/>
    <p:sldId id="280" r:id="rId20"/>
    <p:sldId id="282" r:id="rId21"/>
    <p:sldId id="306" r:id="rId22"/>
    <p:sldId id="281" r:id="rId23"/>
    <p:sldId id="307" r:id="rId24"/>
    <p:sldId id="308" r:id="rId25"/>
    <p:sldId id="309" r:id="rId26"/>
    <p:sldId id="310" r:id="rId27"/>
    <p:sldId id="311" r:id="rId28"/>
    <p:sldId id="283" r:id="rId29"/>
    <p:sldId id="312" r:id="rId30"/>
    <p:sldId id="290" r:id="rId31"/>
    <p:sldId id="313" r:id="rId32"/>
    <p:sldId id="284" r:id="rId33"/>
    <p:sldId id="285" r:id="rId34"/>
    <p:sldId id="286" r:id="rId35"/>
    <p:sldId id="314" r:id="rId36"/>
    <p:sldId id="315" r:id="rId37"/>
    <p:sldId id="316" r:id="rId38"/>
    <p:sldId id="317" r:id="rId39"/>
    <p:sldId id="26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BFB6-BA31-41D9-9D1B-CEE4698C8387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D350-30CB-4EDD-97EE-450C85952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9FBF-7A9F-4439-8308-50D43B115322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79AAE-914F-4BA7-A0BA-A4A672437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79AAE-914F-4BA7-A0BA-A4A6724379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79AAE-914F-4BA7-A0BA-A4A6724379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C9C3A8-439E-461E-B757-03300C9FD2D4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5C408F-F1EF-4955-8D72-914C3D759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4400" b="1" dirty="0" smtClean="0">
                <a:solidFill>
                  <a:schemeClr val="tx1"/>
                </a:solidFill>
              </a:rPr>
              <a:t/>
            </a:r>
            <a:br>
              <a:rPr lang="sr-Cyrl-RS" sz="4400" b="1" dirty="0" smtClean="0">
                <a:solidFill>
                  <a:schemeClr val="tx1"/>
                </a:solidFill>
              </a:rPr>
            </a:br>
            <a:r>
              <a:rPr lang="sr-Cyrl-RS" sz="6000" b="1" dirty="0" smtClean="0">
                <a:solidFill>
                  <a:schemeClr val="tx1"/>
                </a:solidFill>
                <a:latin typeface="Cambria" pitchFamily="18" charset="0"/>
              </a:rPr>
              <a:t>Нина Диклић</a:t>
            </a:r>
            <a:endParaRPr lang="en-US" sz="6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6000" b="1" u="sng" dirty="0" smtClean="0">
                <a:latin typeface="Cambria" pitchFamily="18" charset="0"/>
                <a:cs typeface="Arial" pitchFamily="34" charset="0"/>
              </a:rPr>
              <a:t>Наставни предмет:</a:t>
            </a:r>
          </a:p>
          <a:p>
            <a:pPr>
              <a:buNone/>
            </a:pPr>
            <a:r>
              <a:rPr lang="sr-Cyrl-RS" sz="6000" b="1" dirty="0" smtClean="0">
                <a:latin typeface="Cambria" pitchFamily="18" charset="0"/>
                <a:cs typeface="Arial" pitchFamily="34" charset="0"/>
              </a:rPr>
              <a:t>РАЧУНОВОДСТВО</a:t>
            </a:r>
          </a:p>
          <a:p>
            <a:pPr>
              <a:buNone/>
            </a:pPr>
            <a:endParaRPr lang="sr-Cyrl-RS" sz="6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6000" b="1" u="sng" dirty="0" smtClean="0">
                <a:latin typeface="Cambria" pitchFamily="18" charset="0"/>
                <a:cs typeface="Arial" pitchFamily="34" charset="0"/>
              </a:rPr>
              <a:t>Разред:</a:t>
            </a:r>
          </a:p>
          <a:p>
            <a:pPr>
              <a:buNone/>
            </a:pPr>
            <a:r>
              <a:rPr lang="sr-Cyrl-RS" sz="6000" b="1" dirty="0" smtClean="0">
                <a:latin typeface="Cambria" pitchFamily="18" charset="0"/>
                <a:cs typeface="Arial" pitchFamily="34" charset="0"/>
              </a:rPr>
              <a:t>ДРУГИ</a:t>
            </a:r>
          </a:p>
          <a:p>
            <a:pPr>
              <a:buNone/>
            </a:pPr>
            <a:endParaRPr lang="sr-Cyrl-RS" sz="5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0"/>
            <a:ext cx="8382000" cy="4572000"/>
          </a:xfrm>
        </p:spPr>
        <p:txBody>
          <a:bodyPr>
            <a:noAutofit/>
          </a:bodyPr>
          <a:lstStyle/>
          <a:p>
            <a:pPr>
              <a:buNone/>
            </a:pPr>
            <a:endParaRPr lang="sr-Cyrl-RS" sz="6000" dirty="0" smtClean="0"/>
          </a:p>
          <a:p>
            <a:r>
              <a:rPr lang="sr-Cyrl-RS" sz="6000" dirty="0" smtClean="0"/>
              <a:t>одлука о куповини</a:t>
            </a:r>
          </a:p>
          <a:p>
            <a:r>
              <a:rPr lang="sr-Cyrl-RS" sz="6000" dirty="0" smtClean="0"/>
              <a:t> одлука о изворима финансирања </a:t>
            </a:r>
          </a:p>
          <a:p>
            <a:endParaRPr lang="sr-Cyrl-RS" sz="6000" dirty="0" smtClean="0"/>
          </a:p>
        </p:txBody>
      </p:sp>
      <p:pic>
        <p:nvPicPr>
          <p:cNvPr id="5" name="Picture 4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pic>
        <p:nvPicPr>
          <p:cNvPr id="6" name="Picture 5" descr="26827.jpg"/>
          <p:cNvPicPr>
            <a:picLocks noChangeAspect="1"/>
          </p:cNvPicPr>
          <p:nvPr/>
        </p:nvPicPr>
        <p:blipFill>
          <a:blip r:embed="rId3" cstate="print"/>
          <a:srcRect l="6123" t="2807"/>
          <a:stretch>
            <a:fillRect/>
          </a:stretch>
        </p:blipFill>
        <p:spPr>
          <a:xfrm>
            <a:off x="5334000" y="3962400"/>
            <a:ext cx="3505063" cy="26387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5344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5400" dirty="0" smtClean="0"/>
              <a:t>       </a:t>
            </a:r>
            <a:r>
              <a:rPr lang="sr-Cyrl-RS" sz="5400" u="sng" dirty="0" smtClean="0"/>
              <a:t>Књижење</a:t>
            </a:r>
            <a:r>
              <a:rPr lang="sr-Cyrl-RS" sz="5400" dirty="0" smtClean="0"/>
              <a:t>:</a:t>
            </a:r>
          </a:p>
          <a:p>
            <a:pPr marL="1143000" indent="-1143000">
              <a:buAutoNum type="arabicParenR"/>
            </a:pPr>
            <a:r>
              <a:rPr lang="sr-Cyrl-RS" sz="5400" u="sng" dirty="0" smtClean="0"/>
              <a:t>књижење фактуре</a:t>
            </a:r>
          </a:p>
          <a:p>
            <a:pPr marL="1143000" indent="-1143000">
              <a:buNone/>
            </a:pPr>
            <a:r>
              <a:rPr lang="sr-Cyrl-RS" sz="5400" dirty="0" smtClean="0"/>
              <a:t>	</a:t>
            </a:r>
            <a:r>
              <a:rPr lang="sr-Cyrl-RS" sz="5400" u="sng" dirty="0" smtClean="0"/>
              <a:t>026</a:t>
            </a:r>
            <a:r>
              <a:rPr lang="sr-Cyrl-RS" sz="5400" dirty="0" smtClean="0"/>
              <a:t> (Д) за фактурну вредност без ПДВ  -а</a:t>
            </a:r>
          </a:p>
          <a:p>
            <a:pPr marL="1143000" indent="-1143000">
              <a:buNone/>
            </a:pPr>
            <a:r>
              <a:rPr lang="sr-Cyrl-RS" sz="5400" dirty="0" smtClean="0"/>
              <a:t>	</a:t>
            </a:r>
            <a:r>
              <a:rPr lang="sr-Cyrl-RS" sz="5400" u="sng" dirty="0" smtClean="0"/>
              <a:t>270</a:t>
            </a:r>
            <a:r>
              <a:rPr lang="sr-Cyrl-RS" sz="5400" dirty="0" smtClean="0"/>
              <a:t> (Д) за ПДВ</a:t>
            </a:r>
          </a:p>
          <a:p>
            <a:pPr marL="1143000" indent="-1143000">
              <a:buNone/>
            </a:pPr>
            <a:r>
              <a:rPr lang="sr-Cyrl-RS" sz="5400" dirty="0" smtClean="0"/>
              <a:t>	</a:t>
            </a:r>
            <a:r>
              <a:rPr lang="sr-Cyrl-RS" sz="5400" u="sng" dirty="0" smtClean="0"/>
              <a:t>435</a:t>
            </a:r>
            <a:r>
              <a:rPr lang="sr-Cyrl-RS" sz="5400" dirty="0" smtClean="0"/>
              <a:t> (П) за фактурну вредност са ПДВ – ом</a:t>
            </a:r>
          </a:p>
          <a:p>
            <a:pPr marL="1143000" indent="-1143000">
              <a:buNone/>
            </a:pPr>
            <a:r>
              <a:rPr lang="sr-Cyrl-RS" sz="5400" dirty="0" smtClean="0"/>
              <a:t>  </a:t>
            </a:r>
          </a:p>
          <a:p>
            <a:pPr marL="1143000" indent="-1143000">
              <a:buNone/>
            </a:pPr>
            <a:endParaRPr lang="sr-Cyrl-RS" sz="5400" dirty="0" smtClean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91440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5400" dirty="0" smtClean="0">
                <a:solidFill>
                  <a:srgbClr val="C00000"/>
                </a:solidFill>
              </a:rPr>
              <a:t>2) </a:t>
            </a:r>
            <a:r>
              <a:rPr lang="sr-Cyrl-RS" sz="5400" u="sng" dirty="0" smtClean="0"/>
              <a:t>књижење ЗТН</a:t>
            </a:r>
          </a:p>
          <a:p>
            <a:pPr lvl="1"/>
            <a:r>
              <a:rPr lang="sr-Cyrl-RS" sz="5400" u="sng" dirty="0" smtClean="0"/>
              <a:t> за ЗТН стигла фактура</a:t>
            </a:r>
          </a:p>
          <a:p>
            <a:pPr lvl="1">
              <a:buNone/>
            </a:pPr>
            <a:r>
              <a:rPr lang="sr-Cyrl-RS" sz="5400" u="sng" dirty="0" smtClean="0"/>
              <a:t> 026</a:t>
            </a:r>
            <a:r>
              <a:rPr lang="sr-Cyrl-RS" sz="5400" dirty="0" smtClean="0"/>
              <a:t> (Д) за вредност без</a:t>
            </a:r>
          </a:p>
          <a:p>
            <a:pPr lvl="1">
              <a:buNone/>
            </a:pPr>
            <a:r>
              <a:rPr lang="sr-Cyrl-RS" sz="5400" dirty="0" smtClean="0"/>
              <a:t> ПДВ – а   </a:t>
            </a:r>
          </a:p>
          <a:p>
            <a:pPr lvl="1">
              <a:buNone/>
            </a:pPr>
            <a:r>
              <a:rPr lang="sr-Cyrl-RS" sz="5400" u="sng" dirty="0" smtClean="0"/>
              <a:t> 270</a:t>
            </a:r>
            <a:r>
              <a:rPr lang="sr-Cyrl-RS" sz="5400" dirty="0" smtClean="0"/>
              <a:t> (Д) за ПДВ</a:t>
            </a:r>
          </a:p>
          <a:p>
            <a:pPr lvl="1">
              <a:buNone/>
            </a:pPr>
            <a:r>
              <a:rPr lang="sr-Cyrl-RS" sz="5400" u="sng" dirty="0" smtClean="0"/>
              <a:t>435</a:t>
            </a:r>
            <a:r>
              <a:rPr lang="sr-Cyrl-RS" sz="5400" dirty="0" smtClean="0"/>
              <a:t> (П) за вредност са</a:t>
            </a:r>
          </a:p>
          <a:p>
            <a:pPr lvl="1">
              <a:buNone/>
            </a:pPr>
            <a:r>
              <a:rPr lang="sr-Cyrl-RS" sz="5400" u="sng" dirty="0" smtClean="0"/>
              <a:t>ПДВ – ом</a:t>
            </a:r>
          </a:p>
          <a:p>
            <a:pPr lvl="1">
              <a:buNone/>
            </a:pPr>
            <a:endParaRPr lang="sr-Cyrl-RS" sz="5400" u="sng" dirty="0" smtClean="0"/>
          </a:p>
          <a:p>
            <a:pPr lvl="1">
              <a:buNone/>
            </a:pPr>
            <a:endParaRPr lang="sr-Cyrl-RS" sz="5400" u="sng" dirty="0" smtClean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839200" cy="4572000"/>
          </a:xfrm>
        </p:spPr>
        <p:txBody>
          <a:bodyPr>
            <a:normAutofit fontScale="92500" lnSpcReduction="20000"/>
          </a:bodyPr>
          <a:lstStyle/>
          <a:p>
            <a:r>
              <a:rPr lang="sr-Cyrl-RS" sz="6000" dirty="0" smtClean="0">
                <a:latin typeface="Cambria" pitchFamily="18" charset="0"/>
              </a:rPr>
              <a:t> </a:t>
            </a:r>
            <a:r>
              <a:rPr lang="sr-Cyrl-RS" sz="6000" u="sng" dirty="0" smtClean="0">
                <a:latin typeface="Cambria" pitchFamily="18" charset="0"/>
              </a:rPr>
              <a:t>ЗТН плаћени у готовом</a:t>
            </a:r>
          </a:p>
          <a:p>
            <a:pPr>
              <a:buNone/>
            </a:pPr>
            <a:endParaRPr lang="sr-Cyrl-RS" sz="6000" u="sng" dirty="0" smtClean="0">
              <a:latin typeface="Cambria" pitchFamily="18" charset="0"/>
            </a:endParaRPr>
          </a:p>
          <a:p>
            <a:pPr>
              <a:buNone/>
            </a:pPr>
            <a:r>
              <a:rPr lang="sr-Cyrl-RS" sz="6000" dirty="0" smtClean="0">
                <a:latin typeface="Cambria" pitchFamily="18" charset="0"/>
              </a:rPr>
              <a:t>	</a:t>
            </a:r>
            <a:r>
              <a:rPr lang="sr-Cyrl-RS" sz="6000" u="sng" dirty="0" smtClean="0">
                <a:latin typeface="Cambria" pitchFamily="18" charset="0"/>
              </a:rPr>
              <a:t>026</a:t>
            </a:r>
            <a:r>
              <a:rPr lang="sr-Cyrl-RS" sz="6000" dirty="0" smtClean="0">
                <a:latin typeface="Cambria" pitchFamily="18" charset="0"/>
              </a:rPr>
              <a:t> (Д) </a:t>
            </a:r>
          </a:p>
          <a:p>
            <a:pPr>
              <a:buNone/>
            </a:pPr>
            <a:r>
              <a:rPr lang="sr-Cyrl-RS" sz="6000" dirty="0" smtClean="0">
                <a:latin typeface="Cambria" pitchFamily="18" charset="0"/>
              </a:rPr>
              <a:t>	</a:t>
            </a:r>
            <a:r>
              <a:rPr lang="sr-Cyrl-RS" sz="6000" u="sng" dirty="0" smtClean="0">
                <a:latin typeface="Cambria" pitchFamily="18" charset="0"/>
              </a:rPr>
              <a:t>2430</a:t>
            </a:r>
            <a:r>
              <a:rPr lang="sr-Cyrl-RS" sz="6000" dirty="0" smtClean="0">
                <a:latin typeface="Cambria" pitchFamily="18" charset="0"/>
              </a:rPr>
              <a:t> (П) </a:t>
            </a:r>
          </a:p>
          <a:p>
            <a:pPr>
              <a:buNone/>
            </a:pPr>
            <a:endParaRPr lang="sr-Cyrl-RS" sz="6000" u="sng" dirty="0" smtClean="0">
              <a:latin typeface="Cambria" pitchFamily="18" charset="0"/>
            </a:endParaRPr>
          </a:p>
          <a:p>
            <a:pPr>
              <a:buNone/>
            </a:pPr>
            <a:r>
              <a:rPr lang="sr-Cyrl-RS" sz="6000" dirty="0" smtClean="0">
                <a:latin typeface="Cambria" pitchFamily="18" charset="0"/>
              </a:rPr>
              <a:t>	</a:t>
            </a:r>
            <a:endParaRPr lang="en-US" sz="6000" dirty="0">
              <a:latin typeface="Cambria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352800" y="2819400"/>
            <a:ext cx="1524000" cy="1600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32004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atin typeface="Cambria" pitchFamily="18" charset="0"/>
              </a:rPr>
              <a:t>за износ трошкова</a:t>
            </a:r>
            <a:endParaRPr lang="en-US" sz="2800" b="1" dirty="0">
              <a:latin typeface="Cambria" pitchFamily="18" charset="0"/>
            </a:endParaRPr>
          </a:p>
        </p:txBody>
      </p:sp>
      <p:pic>
        <p:nvPicPr>
          <p:cNvPr id="6" name="Picture 5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pic>
        <p:nvPicPr>
          <p:cNvPr id="7" name="Picture 6" descr="cash-register-hand-drawn-vector-illustration-shadow-backdrop-separate-group-70730181.jpg"/>
          <p:cNvPicPr>
            <a:picLocks noChangeAspect="1"/>
          </p:cNvPicPr>
          <p:nvPr/>
        </p:nvPicPr>
        <p:blipFill>
          <a:blip r:embed="rId3"/>
          <a:srcRect l="12754" t="10848" r="5758" b="15925"/>
          <a:stretch>
            <a:fillRect/>
          </a:stretch>
        </p:blipFill>
        <p:spPr>
          <a:xfrm>
            <a:off x="5867400" y="4114800"/>
            <a:ext cx="3048000" cy="2491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534400" cy="4572000"/>
          </a:xfrm>
        </p:spPr>
        <p:txBody>
          <a:bodyPr>
            <a:normAutofit/>
          </a:bodyPr>
          <a:lstStyle/>
          <a:p>
            <a:r>
              <a:rPr lang="sr-Cyrl-RS" sz="6000" u="sng" dirty="0" smtClean="0">
                <a:latin typeface="Cambria" pitchFamily="18" charset="0"/>
              </a:rPr>
              <a:t>ЗТН плаћени налогом за пренос (извод)</a:t>
            </a:r>
          </a:p>
          <a:p>
            <a:pPr>
              <a:buNone/>
            </a:pPr>
            <a:r>
              <a:rPr lang="sr-Cyrl-RS" sz="6000" dirty="0" smtClean="0">
                <a:latin typeface="Cambria" pitchFamily="18" charset="0"/>
              </a:rPr>
              <a:t>	</a:t>
            </a:r>
            <a:r>
              <a:rPr lang="sr-Cyrl-RS" sz="6000" u="sng" dirty="0" smtClean="0">
                <a:latin typeface="Cambria" pitchFamily="18" charset="0"/>
              </a:rPr>
              <a:t>026</a:t>
            </a:r>
            <a:r>
              <a:rPr lang="sr-Cyrl-RS" sz="6000" dirty="0" smtClean="0">
                <a:latin typeface="Cambria" pitchFamily="18" charset="0"/>
              </a:rPr>
              <a:t> (Д) </a:t>
            </a:r>
          </a:p>
          <a:p>
            <a:pPr>
              <a:buNone/>
            </a:pPr>
            <a:r>
              <a:rPr lang="sr-Cyrl-RS" sz="6000" dirty="0" smtClean="0">
                <a:latin typeface="Cambria" pitchFamily="18" charset="0"/>
              </a:rPr>
              <a:t>	</a:t>
            </a:r>
            <a:r>
              <a:rPr lang="sr-Cyrl-RS" sz="6000" u="sng" dirty="0" smtClean="0">
                <a:latin typeface="Cambria" pitchFamily="18" charset="0"/>
              </a:rPr>
              <a:t>2410</a:t>
            </a:r>
            <a:r>
              <a:rPr lang="sr-Cyrl-RS" sz="6000" dirty="0" smtClean="0">
                <a:latin typeface="Cambria" pitchFamily="18" charset="0"/>
              </a:rPr>
              <a:t> (П) </a:t>
            </a: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3810000" y="3505200"/>
            <a:ext cx="1219200" cy="1600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3733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atin typeface="Cambria" pitchFamily="18" charset="0"/>
              </a:rPr>
              <a:t>за износ трошкова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6000" dirty="0" smtClean="0">
                <a:latin typeface="Cambria" pitchFamily="18" charset="0"/>
              </a:rPr>
              <a:t>   На конту </a:t>
            </a:r>
            <a:r>
              <a:rPr lang="sr-Cyrl-RS" sz="6000" u="sng" dirty="0" smtClean="0">
                <a:latin typeface="Cambria" pitchFamily="18" charset="0"/>
              </a:rPr>
              <a:t>026</a:t>
            </a:r>
            <a:r>
              <a:rPr lang="sr-Cyrl-RS" sz="6000" dirty="0" smtClean="0">
                <a:latin typeface="Cambria" pitchFamily="18" charset="0"/>
              </a:rPr>
              <a:t> формира се </a:t>
            </a:r>
            <a:r>
              <a:rPr lang="sr-Cyrl-RS" sz="6000" u="sng" dirty="0" smtClean="0">
                <a:latin typeface="Cambria" pitchFamily="18" charset="0"/>
              </a:rPr>
              <a:t>НАБАВНА</a:t>
            </a:r>
            <a:r>
              <a:rPr lang="sr-Cyrl-RS" sz="6000" dirty="0" smtClean="0">
                <a:latin typeface="Cambria" pitchFamily="18" charset="0"/>
              </a:rPr>
              <a:t> </a:t>
            </a:r>
            <a:r>
              <a:rPr lang="sr-Cyrl-RS" sz="6000" u="sng" dirty="0" smtClean="0">
                <a:latin typeface="Cambria" pitchFamily="18" charset="0"/>
              </a:rPr>
              <a:t>ВРЕДНОСТ</a:t>
            </a:r>
            <a:r>
              <a:rPr lang="sr-Cyrl-RS" sz="6000" dirty="0" smtClean="0">
                <a:latin typeface="Cambria" pitchFamily="18" charset="0"/>
              </a:rPr>
              <a:t> основног средства.</a:t>
            </a:r>
            <a:endParaRPr lang="en-US" sz="6000" dirty="0">
              <a:latin typeface="Cambria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pic>
        <p:nvPicPr>
          <p:cNvPr id="5" name="Picture 4" descr="8823738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600200"/>
            <a:ext cx="1485900" cy="1485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5400" dirty="0" smtClean="0">
                <a:solidFill>
                  <a:schemeClr val="accent1"/>
                </a:solidFill>
                <a:latin typeface="Cambria" pitchFamily="18" charset="0"/>
              </a:rPr>
              <a:t>3) </a:t>
            </a:r>
            <a:r>
              <a:rPr lang="sr-Cyrl-RS" sz="5400" u="sng" dirty="0" smtClean="0">
                <a:latin typeface="Cambria" pitchFamily="18" charset="0"/>
              </a:rPr>
              <a:t>пренос у употребу</a:t>
            </a:r>
          </a:p>
          <a:p>
            <a:pPr>
              <a:buNone/>
            </a:pPr>
            <a:r>
              <a:rPr lang="sr-Cyrl-RS" sz="5400" dirty="0" smtClean="0">
                <a:solidFill>
                  <a:schemeClr val="accent1"/>
                </a:solidFill>
                <a:latin typeface="Cambria" pitchFamily="18" charset="0"/>
              </a:rPr>
              <a:t>	</a:t>
            </a:r>
            <a:r>
              <a:rPr lang="sr-Cyrl-RS" sz="5400" u="sng" dirty="0" smtClean="0">
                <a:latin typeface="Cambria" pitchFamily="18" charset="0"/>
              </a:rPr>
              <a:t>022</a:t>
            </a:r>
            <a:r>
              <a:rPr lang="sr-Cyrl-RS" sz="5400" dirty="0" smtClean="0">
                <a:latin typeface="Cambria" pitchFamily="18" charset="0"/>
              </a:rPr>
              <a:t> или </a:t>
            </a:r>
            <a:r>
              <a:rPr lang="sr-Cyrl-RS" sz="5400" u="sng" dirty="0" smtClean="0">
                <a:latin typeface="Cambria" pitchFamily="18" charset="0"/>
              </a:rPr>
              <a:t>023</a:t>
            </a:r>
            <a:r>
              <a:rPr lang="sr-Cyrl-RS" sz="5400" dirty="0" smtClean="0">
                <a:latin typeface="Cambria" pitchFamily="18" charset="0"/>
              </a:rPr>
              <a:t> (Д)</a:t>
            </a:r>
          </a:p>
          <a:p>
            <a:pPr>
              <a:buNone/>
            </a:pPr>
            <a:r>
              <a:rPr lang="sr-Cyrl-RS" sz="5400" dirty="0" smtClean="0">
                <a:solidFill>
                  <a:schemeClr val="accent1"/>
                </a:solidFill>
                <a:latin typeface="Cambria" pitchFamily="18" charset="0"/>
              </a:rPr>
              <a:t>	</a:t>
            </a:r>
            <a:r>
              <a:rPr lang="sr-Cyrl-RS" sz="5400" u="sng" dirty="0" smtClean="0">
                <a:latin typeface="Cambria" pitchFamily="18" charset="0"/>
              </a:rPr>
              <a:t>026</a:t>
            </a:r>
            <a:r>
              <a:rPr lang="sr-Cyrl-RS" sz="5400" dirty="0" smtClean="0">
                <a:latin typeface="Cambria" pitchFamily="18" charset="0"/>
              </a:rPr>
              <a:t> (П)</a:t>
            </a:r>
            <a:r>
              <a:rPr lang="sr-Cyrl-RS" sz="5400" dirty="0" smtClean="0">
                <a:solidFill>
                  <a:schemeClr val="accent1"/>
                </a:solidFill>
                <a:latin typeface="Cambria" pitchFamily="18" charset="0"/>
              </a:rPr>
              <a:t>  </a:t>
            </a:r>
            <a:endParaRPr lang="en-US" sz="5400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5638800" y="2743200"/>
            <a:ext cx="1219200" cy="1600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за набавну вредност</a:t>
            </a:r>
            <a:endParaRPr lang="en-US" sz="2800" b="1" dirty="0"/>
          </a:p>
        </p:txBody>
      </p:sp>
      <p:pic>
        <p:nvPicPr>
          <p:cNvPr id="7" name="Picture 6" descr="60-603616_forklift-cartoon-heavy-equipment-illustration-forklift-driver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8148" y="4419600"/>
            <a:ext cx="2817116" cy="21955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76400" y="1524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latin typeface="Cambria" pitchFamily="18" charset="0"/>
              </a:rPr>
              <a:t>Шема књижења</a:t>
            </a:r>
            <a:endParaRPr lang="en-US" sz="6000" b="1" dirty="0">
              <a:latin typeface="Cambr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2057400"/>
            <a:ext cx="441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9494" y="3009900"/>
            <a:ext cx="19042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4400" y="2057400"/>
            <a:ext cx="419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753497" y="3009503"/>
            <a:ext cx="190500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4600" y="4724400"/>
            <a:ext cx="426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925094" y="5447506"/>
            <a:ext cx="1295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00600" y="1143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atin typeface="Cambria" pitchFamily="18" charset="0"/>
              </a:rPr>
              <a:t>026 – Основна средства у припреми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600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435– Добављачи у земљи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5600" y="4191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atin typeface="Cambria" pitchFamily="18" charset="0"/>
              </a:rPr>
              <a:t>022 или 023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209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1)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648200" y="2209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1)</a:t>
            </a:r>
            <a:endParaRPr lang="en-US" sz="2800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133600" y="2819400"/>
            <a:ext cx="3505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67000" y="213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mbria" pitchFamily="18" charset="0"/>
              </a:rPr>
              <a:t>За фактурну 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43200" y="236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mbria" pitchFamily="18" charset="0"/>
              </a:rPr>
              <a:t>вредност</a:t>
            </a:r>
            <a:endParaRPr lang="en-US" sz="2400" b="1" dirty="0">
              <a:latin typeface="Cambria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5867400" y="4876800"/>
            <a:ext cx="3200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429000" y="6477000"/>
            <a:ext cx="403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3163094" y="6209506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81400" y="5943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mbria" pitchFamily="18" charset="0"/>
              </a:rPr>
              <a:t>  Пренос у употребу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29400" y="2209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   3)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7400" y="2895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2)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8200" y="2895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2)</a:t>
            </a:r>
            <a:endParaRPr lang="en-US" sz="2800" b="1" dirty="0">
              <a:latin typeface="Cambria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133600" y="3505200"/>
            <a:ext cx="3581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67000" y="2971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atin typeface="Cambria" pitchFamily="18" charset="0"/>
              </a:rPr>
              <a:t>ЗТН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15200" y="2362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mbria" pitchFamily="18" charset="0"/>
              </a:rPr>
              <a:t>Набавна вредност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5600" y="4800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mbria" pitchFamily="18" charset="0"/>
              </a:rPr>
              <a:t>Набавна вредност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09800" y="4800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   3)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5400" dirty="0" smtClean="0">
                <a:solidFill>
                  <a:schemeClr val="accent1"/>
                </a:solidFill>
                <a:latin typeface="Cambria" pitchFamily="18" charset="0"/>
              </a:rPr>
              <a:t>4) </a:t>
            </a:r>
            <a:r>
              <a:rPr lang="sr-Cyrl-RS" sz="5400" u="sng" dirty="0" smtClean="0">
                <a:latin typeface="Cambria" pitchFamily="18" charset="0"/>
              </a:rPr>
              <a:t>измирење обавезе добављачу</a:t>
            </a:r>
          </a:p>
          <a:p>
            <a:pPr>
              <a:buNone/>
            </a:pPr>
            <a:r>
              <a:rPr lang="sr-Cyrl-RS" sz="5400" dirty="0" smtClean="0">
                <a:latin typeface="Cambria" pitchFamily="18" charset="0"/>
              </a:rPr>
              <a:t>	</a:t>
            </a:r>
            <a:r>
              <a:rPr lang="sr-Cyrl-RS" sz="5400" u="sng" dirty="0" smtClean="0">
                <a:latin typeface="Cambria" pitchFamily="18" charset="0"/>
              </a:rPr>
              <a:t>435</a:t>
            </a:r>
            <a:r>
              <a:rPr lang="sr-Cyrl-RS" sz="5400" dirty="0" smtClean="0">
                <a:latin typeface="Cambria" pitchFamily="18" charset="0"/>
              </a:rPr>
              <a:t> (Д) </a:t>
            </a:r>
          </a:p>
          <a:p>
            <a:pPr>
              <a:buNone/>
            </a:pPr>
            <a:r>
              <a:rPr lang="sr-Cyrl-RS" sz="5400" dirty="0" smtClean="0">
                <a:latin typeface="Cambria" pitchFamily="18" charset="0"/>
              </a:rPr>
              <a:t>	</a:t>
            </a:r>
            <a:r>
              <a:rPr lang="sr-Cyrl-RS" sz="5400" u="sng" dirty="0" smtClean="0">
                <a:latin typeface="Cambria" pitchFamily="18" charset="0"/>
              </a:rPr>
              <a:t>2422</a:t>
            </a:r>
            <a:r>
              <a:rPr lang="sr-Cyrl-RS" sz="5400" dirty="0" smtClean="0">
                <a:latin typeface="Cambria" pitchFamily="18" charset="0"/>
              </a:rPr>
              <a:t> (П)</a:t>
            </a:r>
          </a:p>
          <a:p>
            <a:pPr>
              <a:buNone/>
            </a:pPr>
            <a:r>
              <a:rPr lang="sr-Cyrl-RS" sz="5400" dirty="0" smtClean="0">
                <a:latin typeface="Cambria" pitchFamily="18" charset="0"/>
              </a:rPr>
              <a:t>	</a:t>
            </a:r>
            <a:r>
              <a:rPr lang="sr-Cyrl-RS" sz="5400" u="sng" dirty="0" smtClean="0">
                <a:latin typeface="Cambria" pitchFamily="18" charset="0"/>
              </a:rPr>
              <a:t>414</a:t>
            </a:r>
            <a:r>
              <a:rPr lang="sr-Cyrl-RS" sz="5400" dirty="0" smtClean="0">
                <a:latin typeface="Cambria" pitchFamily="18" charset="0"/>
              </a:rPr>
              <a:t> (П)</a:t>
            </a:r>
            <a:r>
              <a:rPr lang="sr-Cyrl-RS" sz="5400" u="sng" dirty="0" smtClean="0">
                <a:latin typeface="Cambria" pitchFamily="18" charset="0"/>
              </a:rPr>
              <a:t> </a:t>
            </a:r>
            <a:endParaRPr lang="en-US" sz="5400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3505200" y="3276600"/>
            <a:ext cx="1219200" cy="24384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419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за износ обавезе</a:t>
            </a:r>
            <a:endParaRPr lang="en-US" sz="3600" b="1" dirty="0"/>
          </a:p>
        </p:txBody>
      </p:sp>
      <p:pic>
        <p:nvPicPr>
          <p:cNvPr id="7" name="Picture 6" descr="money-stac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0"/>
            <a:ext cx="2508036" cy="198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76400" y="1524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latin typeface="Cambria" pitchFamily="18" charset="0"/>
              </a:rPr>
              <a:t>Шема књижења</a:t>
            </a:r>
            <a:endParaRPr lang="en-US" sz="6000" b="1" dirty="0">
              <a:latin typeface="Cambr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" y="2590800"/>
            <a:ext cx="441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296194" y="3275806"/>
            <a:ext cx="1370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2590800"/>
            <a:ext cx="419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944394" y="3275806"/>
            <a:ext cx="1370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86000" y="4495800"/>
            <a:ext cx="441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544094" y="5142706"/>
            <a:ext cx="1295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29200" y="1600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atin typeface="Cambria" pitchFamily="18" charset="0"/>
              </a:rPr>
              <a:t>414– Дугорочни кредити у земљи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6002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2422– Издвојена новчана средства за инвестиције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3600" y="2667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4)</a:t>
            </a:r>
            <a:endParaRPr lang="en-US" sz="2800" b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6019006" y="4876800"/>
            <a:ext cx="274399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52800" y="6248400"/>
            <a:ext cx="403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3086100" y="598170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86000" y="4572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4)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05600" y="2667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4)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435– Добављачи у земљи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7200" y="45720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1)</a:t>
            </a:r>
          </a:p>
          <a:p>
            <a:r>
              <a:rPr lang="sr-Cyrl-RS" sz="2800" b="1" dirty="0" smtClean="0">
                <a:latin typeface="Cambria" pitchFamily="18" charset="0"/>
              </a:rPr>
              <a:t>2)</a:t>
            </a:r>
            <a:endParaRPr lang="en-US" sz="2800" b="1" dirty="0">
              <a:latin typeface="Cambria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104900" y="4533900"/>
            <a:ext cx="2057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33600" y="55626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0" y="6334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измирење обавезе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76400"/>
            <a:ext cx="7772400" cy="1020762"/>
          </a:xfrm>
        </p:spPr>
        <p:txBody>
          <a:bodyPr>
            <a:noAutofit/>
          </a:bodyPr>
          <a:lstStyle/>
          <a:p>
            <a:pPr algn="ctr"/>
            <a:r>
              <a:rPr lang="sr-Cyrl-RS" sz="1800" b="1" dirty="0" smtClean="0">
                <a:solidFill>
                  <a:schemeClr val="tx1"/>
                </a:solidFill>
                <a:latin typeface="Arial Black" pitchFamily="34" charset="0"/>
              </a:rPr>
              <a:t>         </a:t>
            </a:r>
            <a:r>
              <a:rPr lang="sr-Cyrl-RS" sz="6000" b="1" dirty="0" smtClean="0">
                <a:solidFill>
                  <a:schemeClr val="tx1"/>
                </a:solidFill>
                <a:latin typeface="+mn-lt"/>
              </a:rPr>
              <a:t>ПРИБАВЉАЊЕ ОСНОВНИХ СРЕДСТАВА</a:t>
            </a:r>
            <a:endParaRPr lang="en-US" sz="6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Picture 7" descr="C:\Users\Us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1143000" cy="990599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229600" cy="4953000"/>
          </a:xfrm>
        </p:spPr>
        <p:txBody>
          <a:bodyPr>
            <a:normAutofit fontScale="92500" lnSpcReduction="20000"/>
          </a:bodyPr>
          <a:lstStyle/>
          <a:p>
            <a:endParaRPr lang="sr-Cyrl-RS" sz="6000" dirty="0" smtClean="0"/>
          </a:p>
          <a:p>
            <a:r>
              <a:rPr lang="sr-Cyrl-RS" sz="6000" dirty="0" smtClean="0"/>
              <a:t>Облици прибављања</a:t>
            </a:r>
          </a:p>
          <a:p>
            <a:r>
              <a:rPr lang="sr-Cyrl-RS" sz="6000" dirty="0" smtClean="0"/>
              <a:t>Извори финансирања</a:t>
            </a:r>
          </a:p>
          <a:p>
            <a:r>
              <a:rPr lang="sr-Cyrl-RS" sz="6000" dirty="0" smtClean="0"/>
              <a:t>Куповина </a:t>
            </a:r>
          </a:p>
          <a:p>
            <a:pPr>
              <a:buNone/>
            </a:pPr>
            <a:r>
              <a:rPr lang="sr-Cyrl-RS" sz="6000" dirty="0" smtClean="0"/>
              <a:t>  основних</a:t>
            </a:r>
          </a:p>
          <a:p>
            <a:pPr>
              <a:buNone/>
            </a:pPr>
            <a:r>
              <a:rPr lang="sr-Cyrl-RS" sz="6000" dirty="0" smtClean="0"/>
              <a:t>  средстава</a:t>
            </a:r>
          </a:p>
        </p:txBody>
      </p:sp>
      <p:pic>
        <p:nvPicPr>
          <p:cNvPr id="7" name="Picture 6" descr="business-center-clipart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289930"/>
            <a:ext cx="3369607" cy="22632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 smtClean="0">
                <a:latin typeface="Cambria" pitchFamily="18" charset="0"/>
              </a:rPr>
              <a:t>      </a:t>
            </a:r>
            <a:r>
              <a:rPr lang="sr-Cyrl-RS" sz="6000" b="1" dirty="0" smtClean="0">
                <a:solidFill>
                  <a:schemeClr val="tx1"/>
                </a:solidFill>
                <a:latin typeface="Cambria" pitchFamily="18" charset="0"/>
              </a:rPr>
              <a:t>Пример:</a:t>
            </a:r>
            <a:endParaRPr lang="en-US" sz="6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3820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>
                <a:latin typeface="Cambria" pitchFamily="18" charset="0"/>
              </a:rPr>
              <a:t>  </a:t>
            </a:r>
            <a:endParaRPr lang="sr-Cyrl-RS" sz="6000" i="1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sr-Cyrl-RS" sz="6000" dirty="0" smtClean="0">
                <a:latin typeface="Cambria" pitchFamily="18" charset="0"/>
              </a:rPr>
              <a:t>         </a:t>
            </a:r>
          </a:p>
          <a:p>
            <a:pPr>
              <a:buNone/>
            </a:pPr>
            <a:endParaRPr lang="sr-Cyrl-RS" sz="6000" dirty="0" smtClean="0">
              <a:latin typeface="Cambria" pitchFamily="18" charset="0"/>
            </a:endParaRPr>
          </a:p>
          <a:p>
            <a:endParaRPr lang="sr-Cyrl-RS" sz="6000" i="1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6000" i="1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endParaRPr lang="en-US" sz="6000" i="1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6000" i="1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endParaRPr lang="en-US" sz="6000" i="1" dirty="0" smtClean="0">
              <a:latin typeface="Cambria" pitchFamily="18" charset="0"/>
            </a:endParaRPr>
          </a:p>
          <a:p>
            <a:pPr>
              <a:buNone/>
            </a:pPr>
            <a:endParaRPr lang="en-US" sz="6000" i="1" dirty="0" smtClean="0">
              <a:latin typeface="Cambria" pitchFamily="18" charset="0"/>
            </a:endParaRPr>
          </a:p>
          <a:p>
            <a:endParaRPr lang="en-US" sz="6000" i="1" dirty="0">
              <a:latin typeface="Cambria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sr-Cyrl-RS" sz="4000" dirty="0" smtClean="0">
                <a:latin typeface="Cambria" pitchFamily="18" charset="0"/>
              </a:rPr>
              <a:t>По фактури 1 купљена је опрема за 330.000,00 са ПДВ – ом по општој стопи.</a:t>
            </a:r>
          </a:p>
          <a:p>
            <a:pPr marL="1143000" indent="-1143000">
              <a:buAutoNum type="arabicParenR"/>
            </a:pPr>
            <a:r>
              <a:rPr lang="sr-Cyrl-RS" sz="4000" dirty="0" smtClean="0">
                <a:latin typeface="Cambria" pitchFamily="18" charset="0"/>
              </a:rPr>
              <a:t>Трошкови утовара и истовара у износу од 27.000,00 плаћени су у готовом . За трошкове превоза стигла је фактура 2 и гласи на 12.000,00. Обрачунати ПДВ (20%). </a:t>
            </a:r>
          </a:p>
          <a:p>
            <a:pPr marL="1143000" indent="-1143000"/>
            <a:endParaRPr lang="en-US" sz="40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91440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4000" dirty="0" smtClean="0">
                <a:latin typeface="Cambria" pitchFamily="18" charset="0"/>
              </a:rPr>
              <a:t>  Трошкови осигурања плаћени су налогом за пренос (извод) у износу од 2.500,00.</a:t>
            </a:r>
          </a:p>
          <a:p>
            <a:pPr>
              <a:buNone/>
            </a:pPr>
            <a:r>
              <a:rPr lang="sr-Cyrl-RS" sz="4000" dirty="0" smtClean="0">
                <a:latin typeface="Cambria" pitchFamily="18" charset="0"/>
              </a:rPr>
              <a:t>3) Банка изводом извештава да је на посебан рачун издвојено 290.000,00.</a:t>
            </a:r>
          </a:p>
          <a:p>
            <a:pPr>
              <a:buNone/>
            </a:pPr>
            <a:r>
              <a:rPr lang="sr-Cyrl-RS" sz="4000" dirty="0" smtClean="0">
                <a:latin typeface="Cambria" pitchFamily="18" charset="0"/>
              </a:rPr>
              <a:t>4) Опрема је дата у употребу.</a:t>
            </a:r>
          </a:p>
          <a:p>
            <a:pPr>
              <a:buNone/>
            </a:pPr>
            <a:r>
              <a:rPr lang="sr-Cyrl-RS" sz="4000" dirty="0" smtClean="0">
                <a:latin typeface="Cambria" pitchFamily="18" charset="0"/>
              </a:rPr>
              <a:t>5) Обавеза по фактури 1 измирена је делимично из сопствених, а делимично из туђих извора.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305800" cy="5410200"/>
          </a:xfrm>
        </p:spPr>
        <p:txBody>
          <a:bodyPr>
            <a:noAutofit/>
          </a:bodyPr>
          <a:lstStyle/>
          <a:p>
            <a:pPr>
              <a:buNone/>
            </a:pPr>
            <a:endParaRPr lang="sr-Cyrl-RS" sz="5400" dirty="0" smtClean="0"/>
          </a:p>
          <a:p>
            <a:pPr>
              <a:buNone/>
            </a:pPr>
            <a:endParaRPr lang="sr-Cyrl-RS" sz="5400" dirty="0" smtClean="0"/>
          </a:p>
          <a:p>
            <a:pPr>
              <a:buNone/>
            </a:pPr>
            <a:r>
              <a:rPr lang="sr-Cyrl-RS" sz="5400" dirty="0" smtClean="0"/>
              <a:t>                 </a:t>
            </a:r>
          </a:p>
          <a:p>
            <a:pPr>
              <a:buNone/>
            </a:pPr>
            <a:r>
              <a:rPr lang="sr-Cyrl-RS" sz="5400" dirty="0" smtClean="0"/>
              <a:t>                 </a:t>
            </a:r>
            <a:endParaRPr lang="en-US" sz="5400" dirty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8600" y="1371600"/>
          <a:ext cx="8610600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971800"/>
                <a:gridCol w="15240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Редни</a:t>
                      </a:r>
                      <a:r>
                        <a:rPr lang="sr-Cyrl-RS" sz="2400" b="1" baseline="0" dirty="0" smtClean="0">
                          <a:latin typeface="Cambria" pitchFamily="18" charset="0"/>
                        </a:rPr>
                        <a:t> број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Конто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Опис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Дугује 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Потражује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1.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026</a:t>
                      </a:r>
                    </a:p>
                    <a:p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270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Основна средства у припреми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ПДВ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     Добављачи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- Фактура 1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275.000,00</a:t>
                      </a: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55.000,00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330.000,00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2.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2000" b="1" dirty="0" smtClean="0">
                          <a:latin typeface="Cambria" pitchFamily="18" charset="0"/>
                        </a:rPr>
                        <a:t>026</a:t>
                      </a: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2430</a:t>
                      </a:r>
                    </a:p>
                    <a:p>
                      <a:pPr algn="l"/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ОС</a:t>
                      </a:r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у припреми</a:t>
                      </a:r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 Благајна</a:t>
                      </a:r>
                      <a:endParaRPr lang="sr-Cyrl-RS" sz="2000" b="1" baseline="0" dirty="0" smtClean="0">
                        <a:latin typeface="Cambria" pitchFamily="18" charset="0"/>
                      </a:endParaRPr>
                    </a:p>
                    <a:p>
                      <a:r>
                        <a:rPr lang="sr-Cyrl-RS" sz="2000" b="1" baseline="0" dirty="0" smtClean="0">
                          <a:latin typeface="Cambria" pitchFamily="18" charset="0"/>
                        </a:rPr>
                        <a:t>- Трошкови утовара и истовара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27.000,00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27.000,00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2а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2000" b="1" dirty="0" smtClean="0">
                          <a:latin typeface="Cambria" pitchFamily="18" charset="0"/>
                        </a:rPr>
                        <a:t>026</a:t>
                      </a:r>
                    </a:p>
                    <a:p>
                      <a:pPr algn="l"/>
                      <a:r>
                        <a:rPr lang="sr-Cyrl-RS" sz="2000" b="1" dirty="0" smtClean="0">
                          <a:latin typeface="Cambria" pitchFamily="18" charset="0"/>
                        </a:rPr>
                        <a:t>270</a:t>
                      </a: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435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ОС у припреми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ПДВ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 Добављачи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- Фактура 2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12.000,00</a:t>
                      </a: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2.400,00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14.400,00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81200" y="762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Cambria" pitchFamily="18" charset="0"/>
              </a:rPr>
              <a:t>Дневник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mbria" pitchFamily="18" charset="0"/>
              </a:rPr>
              <a:t>стр. 1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71600"/>
          <a:ext cx="86106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066800"/>
                <a:gridCol w="3124200"/>
                <a:gridCol w="15240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Редни</a:t>
                      </a:r>
                      <a:r>
                        <a:rPr lang="sr-Cyrl-RS" sz="2400" b="1" baseline="0" dirty="0" smtClean="0">
                          <a:latin typeface="Cambria" pitchFamily="18" charset="0"/>
                        </a:rPr>
                        <a:t> број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Конто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Опис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Дугује 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Потражује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2б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026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ОС у припреми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 Текући</a:t>
                      </a:r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рачун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- извод         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2.500,00</a:t>
                      </a: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2.500,00</a:t>
                      </a: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3.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2000" b="1" dirty="0" smtClean="0">
                          <a:latin typeface="Cambria" pitchFamily="18" charset="0"/>
                        </a:rPr>
                        <a:t>2422</a:t>
                      </a: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l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2410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Издвојена новчана средства за инвестиције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 Текући рачун</a:t>
                      </a:r>
                      <a:endParaRPr lang="sr-Cyrl-RS" sz="2000" b="1" baseline="0" dirty="0" smtClean="0">
                        <a:latin typeface="Cambria" pitchFamily="18" charset="0"/>
                      </a:endParaRPr>
                    </a:p>
                    <a:p>
                      <a:r>
                        <a:rPr lang="sr-Cyrl-RS" sz="2000" b="1" baseline="0" dirty="0" smtClean="0">
                          <a:latin typeface="Cambria" pitchFamily="18" charset="0"/>
                        </a:rPr>
                        <a:t>- извод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290.000,00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290.000,00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4.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2000" b="1" dirty="0" smtClean="0">
                          <a:latin typeface="Cambria" pitchFamily="18" charset="0"/>
                        </a:rPr>
                        <a:t>023</a:t>
                      </a: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026</a:t>
                      </a:r>
                    </a:p>
                    <a:p>
                      <a:pPr algn="r"/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Постројења и опрема</a:t>
                      </a:r>
                    </a:p>
                    <a:p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     ОС у припреми</a:t>
                      </a:r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- Пренос</a:t>
                      </a:r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у употребу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316.500,00</a:t>
                      </a:r>
                    </a:p>
                    <a:p>
                      <a:pPr algn="r"/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316.500,00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762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Cambria" pitchFamily="18" charset="0"/>
              </a:rPr>
              <a:t>Дневник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mbria" pitchFamily="18" charset="0"/>
              </a:rPr>
              <a:t>стр. 2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7" name="Picture 6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71600"/>
          <a:ext cx="8610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066800"/>
                <a:gridCol w="3124200"/>
                <a:gridCol w="15240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Редни</a:t>
                      </a:r>
                      <a:r>
                        <a:rPr lang="sr-Cyrl-RS" sz="2400" b="1" baseline="0" dirty="0" smtClean="0">
                          <a:latin typeface="Cambria" pitchFamily="18" charset="0"/>
                        </a:rPr>
                        <a:t> број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Конто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Опис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Дугује 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Потражује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5.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435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2422</a:t>
                      </a: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Добављачи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Издвојена</a:t>
                      </a:r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новчана</a:t>
                      </a:r>
                    </a:p>
                    <a:p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   средства за</a:t>
                      </a:r>
                    </a:p>
                    <a:p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   инвестиције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Дугорочни</a:t>
                      </a:r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кредити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- измирење обавезе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330.000,00</a:t>
                      </a: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290.000,00</a:t>
                      </a: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40.000,00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762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Cambria" pitchFamily="18" charset="0"/>
              </a:rPr>
              <a:t>Дневник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mbria" pitchFamily="18" charset="0"/>
              </a:rPr>
              <a:t>стр. 3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7" name="Picture 6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914400" y="1981200"/>
            <a:ext cx="7239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971800" y="3352800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6400" y="838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Cambria" pitchFamily="18" charset="0"/>
              </a:rPr>
              <a:t>026 – Основна средства у припреми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2860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1)</a:t>
            </a:r>
          </a:p>
          <a:p>
            <a:r>
              <a:rPr lang="sr-Cyrl-RS" sz="2800" b="1" dirty="0" smtClean="0">
                <a:latin typeface="Cambria" pitchFamily="18" charset="0"/>
              </a:rPr>
              <a:t>2)</a:t>
            </a:r>
          </a:p>
          <a:p>
            <a:r>
              <a:rPr lang="sr-Cyrl-RS" sz="2800" b="1" dirty="0" smtClean="0">
                <a:latin typeface="Cambria" pitchFamily="18" charset="0"/>
              </a:rPr>
              <a:t>2а)</a:t>
            </a:r>
          </a:p>
          <a:p>
            <a:r>
              <a:rPr lang="sr-Cyrl-RS" sz="2800" b="1" dirty="0" smtClean="0">
                <a:latin typeface="Cambria" pitchFamily="18" charset="0"/>
              </a:rPr>
              <a:t>2б)</a:t>
            </a:r>
          </a:p>
          <a:p>
            <a:endParaRPr lang="en-US" sz="2800" b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2860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800" b="1" dirty="0" smtClean="0">
                <a:latin typeface="Cambria" pitchFamily="18" charset="0"/>
              </a:rPr>
              <a:t>275.000,00</a:t>
            </a:r>
          </a:p>
          <a:p>
            <a:pPr algn="r"/>
            <a:r>
              <a:rPr lang="sr-Cyrl-RS" sz="2800" b="1" dirty="0" smtClean="0">
                <a:latin typeface="Cambria" pitchFamily="18" charset="0"/>
              </a:rPr>
              <a:t>27.000,00</a:t>
            </a:r>
          </a:p>
          <a:p>
            <a:pPr algn="r"/>
            <a:r>
              <a:rPr lang="sr-Cyrl-RS" sz="2800" b="1" dirty="0" smtClean="0">
                <a:latin typeface="Cambria" pitchFamily="18" charset="0"/>
              </a:rPr>
              <a:t>12.000,00</a:t>
            </a:r>
          </a:p>
          <a:p>
            <a:pPr algn="r"/>
            <a:r>
              <a:rPr lang="sr-Cyrl-RS" sz="2800" b="1" dirty="0" smtClean="0">
                <a:latin typeface="Cambria" pitchFamily="18" charset="0"/>
              </a:rPr>
              <a:t>2.500,00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2286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mbria" pitchFamily="18" charset="0"/>
              </a:rPr>
              <a:t>4)                  316.500,00      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228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latin typeface="Cambria" pitchFamily="18" charset="0"/>
              </a:rPr>
              <a:t>Обрачуни</a:t>
            </a:r>
            <a:endParaRPr lang="en-US" sz="60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arenR"/>
            </a:pPr>
            <a:r>
              <a:rPr lang="sr-Cyrl-RS" sz="4800" dirty="0" smtClean="0">
                <a:latin typeface="Cambria" pitchFamily="18" charset="0"/>
              </a:rPr>
              <a:t>ФА – 1 са ПДВ  =   330.000,00</a:t>
            </a:r>
          </a:p>
          <a:p>
            <a:pPr marL="914400" indent="-914400"/>
            <a:r>
              <a:rPr lang="sr-Cyrl-RS" sz="4800" dirty="0" smtClean="0">
                <a:latin typeface="Cambria" pitchFamily="18" charset="0"/>
              </a:rPr>
              <a:t>    -  ПДВ			   =     55.000,00</a:t>
            </a:r>
          </a:p>
          <a:p>
            <a:pPr marL="914400" indent="-914400"/>
            <a:r>
              <a:rPr lang="sr-Cyrl-RS" sz="4800" dirty="0" smtClean="0">
                <a:latin typeface="Cambria" pitchFamily="18" charset="0"/>
              </a:rPr>
              <a:t>	ФА – 1 без ПДВ = 275.000,00</a:t>
            </a:r>
          </a:p>
          <a:p>
            <a:pPr marL="914400" indent="-914400"/>
            <a:endParaRPr lang="sr-Cyrl-RS" sz="4800" dirty="0" smtClean="0">
              <a:latin typeface="Cambria" pitchFamily="18" charset="0"/>
            </a:endParaRPr>
          </a:p>
          <a:p>
            <a:pPr marL="914400" indent="-914400"/>
            <a:r>
              <a:rPr lang="sr-Cyrl-RS" sz="4800" dirty="0" smtClean="0">
                <a:latin typeface="Cambria" pitchFamily="18" charset="0"/>
              </a:rPr>
              <a:t>2) ФА – 2 без ПДВ = 12.000,00</a:t>
            </a:r>
          </a:p>
          <a:p>
            <a:pPr marL="914400" indent="-914400"/>
            <a:r>
              <a:rPr lang="sr-Cyrl-RS" sz="4800" dirty="0" smtClean="0">
                <a:latin typeface="Cambria" pitchFamily="18" charset="0"/>
              </a:rPr>
              <a:t>   + ПДВ			   =    2.400,00</a:t>
            </a:r>
          </a:p>
          <a:p>
            <a:pPr marL="914400" indent="-914400"/>
            <a:r>
              <a:rPr lang="sr-Cyrl-RS" sz="4800" dirty="0" smtClean="0">
                <a:latin typeface="Cambria" pitchFamily="18" charset="0"/>
              </a:rPr>
              <a:t>      ФА – 2 са ПДВ   =  14.400,00</a:t>
            </a:r>
          </a:p>
          <a:p>
            <a:pPr marL="914400" indent="-914400"/>
            <a:r>
              <a:rPr lang="sr-Cyrl-RS" sz="4800" dirty="0" smtClean="0">
                <a:latin typeface="Cambria" pitchFamily="18" charset="0"/>
              </a:rPr>
              <a:t>	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0480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5867400"/>
            <a:ext cx="792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Cambria" pitchFamily="18" charset="0"/>
              </a:rPr>
              <a:t>5)     Обавеза = 330.000,00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476500" y="2781300"/>
            <a:ext cx="1143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3962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Cambria" pitchFamily="18" charset="0"/>
              </a:rPr>
              <a:t>290.000,00</a:t>
            </a:r>
          </a:p>
          <a:p>
            <a:pPr algn="ctr"/>
            <a:r>
              <a:rPr lang="sr-Cyrl-RS" sz="4800" dirty="0" smtClean="0">
                <a:latin typeface="Cambria" pitchFamily="18" charset="0"/>
              </a:rPr>
              <a:t>(2422)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219700" y="2781300"/>
            <a:ext cx="1143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39624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Cambria" pitchFamily="18" charset="0"/>
              </a:rPr>
              <a:t>40.000,00</a:t>
            </a:r>
          </a:p>
          <a:p>
            <a:pPr algn="ctr"/>
            <a:r>
              <a:rPr lang="sr-Cyrl-RS" sz="4800" dirty="0" smtClean="0">
                <a:latin typeface="Cambria" pitchFamily="18" charset="0"/>
              </a:rPr>
              <a:t>(414)</a:t>
            </a:r>
            <a:endParaRPr lang="en-US" sz="48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9144000" cy="4800600"/>
          </a:xfrm>
        </p:spPr>
        <p:txBody>
          <a:bodyPr>
            <a:normAutofit/>
          </a:bodyPr>
          <a:lstStyle/>
          <a:p>
            <a:endParaRPr lang="sr-Cyrl-RS" sz="5400" dirty="0" smtClean="0"/>
          </a:p>
          <a:p>
            <a:endParaRPr lang="sr-Cyrl-RS" sz="5400" dirty="0" smtClean="0"/>
          </a:p>
          <a:p>
            <a:pPr>
              <a:buNone/>
            </a:pPr>
            <a:endParaRPr lang="sr-Cyrl-RS" sz="5400" dirty="0" smtClean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9905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040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2954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latin typeface="Cambria" pitchFamily="18" charset="0"/>
              </a:rPr>
              <a:t>КУПОВИНА КОРИШЋЕНИХ ОСНОВНИХ СРЕДСТАВА</a:t>
            </a:r>
            <a:endParaRPr lang="en-US" sz="60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>
                <a:latin typeface="Cambria" pitchFamily="18" charset="0"/>
              </a:rPr>
              <a:t> </a:t>
            </a:r>
            <a:endParaRPr lang="en-US" sz="5400" dirty="0">
              <a:latin typeface="Cambria" pitchFamily="18" charset="0"/>
            </a:endParaRPr>
          </a:p>
        </p:txBody>
      </p:sp>
      <p:pic>
        <p:nvPicPr>
          <p:cNvPr id="10" name="Picture 9" descr="male-driver-driving-forklift-illustration-836151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76800"/>
            <a:ext cx="2514600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924800" cy="4572000"/>
          </a:xfrm>
        </p:spPr>
        <p:txBody>
          <a:bodyPr>
            <a:normAutofit/>
          </a:bodyPr>
          <a:lstStyle/>
          <a:p>
            <a:r>
              <a:rPr lang="sr-Cyrl-RS" sz="6000" dirty="0" smtClean="0">
                <a:latin typeface="Cambria" pitchFamily="18" charset="0"/>
              </a:rPr>
              <a:t> јавља се отписана вредност ОС – а</a:t>
            </a:r>
          </a:p>
          <a:p>
            <a:r>
              <a:rPr lang="sr-Cyrl-RS" sz="6000" dirty="0" smtClean="0">
                <a:latin typeface="Cambria" pitchFamily="18" charset="0"/>
              </a:rPr>
              <a:t> директно књижење на конту 022 или 023</a:t>
            </a:r>
            <a:endParaRPr lang="en-US" sz="6000" dirty="0">
              <a:latin typeface="Cambria" pitchFamily="18" charset="0"/>
            </a:endParaRPr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572000"/>
          </a:xfrm>
        </p:spPr>
        <p:txBody>
          <a:bodyPr>
            <a:noAutofit/>
          </a:bodyPr>
          <a:lstStyle/>
          <a:p>
            <a:r>
              <a:rPr lang="sr-Cyrl-RS" sz="6000" b="1" i="1" dirty="0" smtClean="0"/>
              <a:t> </a:t>
            </a:r>
            <a:r>
              <a:rPr lang="sr-Cyrl-RS" sz="6000" dirty="0" smtClean="0"/>
              <a:t>Бесплатан пријем</a:t>
            </a:r>
          </a:p>
          <a:p>
            <a:r>
              <a:rPr lang="sr-Cyrl-RS" sz="6000" dirty="0" smtClean="0"/>
              <a:t> Куповина</a:t>
            </a:r>
          </a:p>
          <a:p>
            <a:r>
              <a:rPr lang="sr-Cyrl-RS" sz="6000" dirty="0" smtClean="0"/>
              <a:t> Изградња</a:t>
            </a:r>
          </a:p>
          <a:p>
            <a:r>
              <a:rPr lang="sr-Cyrl-RS" sz="6000" dirty="0" smtClean="0"/>
              <a:t> Утврђивање вишкова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latin typeface="Cambria" pitchFamily="18" charset="0"/>
              </a:rPr>
              <a:t>ОБЛИЦИ ПРИБАВЉАЊА </a:t>
            </a:r>
            <a:endParaRPr lang="en-US" sz="6000" b="1" dirty="0">
              <a:latin typeface="Cambria" pitchFamily="18" charset="0"/>
            </a:endParaRPr>
          </a:p>
        </p:txBody>
      </p:sp>
      <p:pic>
        <p:nvPicPr>
          <p:cNvPr id="9" name="Picture 8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143000" cy="990599"/>
          </a:xfrm>
          <a:prstGeom prst="rect">
            <a:avLst/>
          </a:prstGeom>
          <a:noFill/>
        </p:spPr>
      </p:pic>
      <p:pic>
        <p:nvPicPr>
          <p:cNvPr id="10" name="Picture 9" descr="19003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286000"/>
            <a:ext cx="2784232" cy="27347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457200" y="304800"/>
            <a:ext cx="86868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latin typeface="Cambria" pitchFamily="18" charset="0"/>
              </a:rPr>
              <a:t>   </a:t>
            </a:r>
            <a:r>
              <a:rPr lang="sr-Cyrl-RS" sz="6000" b="1" u="sng" dirty="0" smtClean="0">
                <a:latin typeface="Cambria" pitchFamily="18" charset="0"/>
              </a:rPr>
              <a:t>К њижење</a:t>
            </a:r>
            <a:r>
              <a:rPr lang="sr-Cyrl-RS" sz="6000" b="1" dirty="0" smtClean="0">
                <a:latin typeface="Cambria" pitchFamily="18" charset="0"/>
              </a:rPr>
              <a:t>:</a:t>
            </a:r>
          </a:p>
          <a:p>
            <a:pPr>
              <a:buNone/>
            </a:pPr>
            <a:endParaRPr lang="sr-Cyrl-RS" sz="5400" dirty="0" smtClean="0">
              <a:latin typeface="Cambria" pitchFamily="18" charset="0"/>
            </a:endParaRPr>
          </a:p>
          <a:p>
            <a:pPr>
              <a:buNone/>
            </a:pPr>
            <a:r>
              <a:rPr lang="sr-Cyrl-RS" sz="5400" u="sng" dirty="0" smtClean="0">
                <a:latin typeface="Cambria" pitchFamily="18" charset="0"/>
              </a:rPr>
              <a:t>022</a:t>
            </a:r>
            <a:r>
              <a:rPr lang="sr-Cyrl-RS" sz="5400" dirty="0" smtClean="0">
                <a:latin typeface="Cambria" pitchFamily="18" charset="0"/>
              </a:rPr>
              <a:t> или </a:t>
            </a:r>
            <a:r>
              <a:rPr lang="sr-Cyrl-RS" sz="5400" u="sng" dirty="0" smtClean="0">
                <a:latin typeface="Cambria" pitchFamily="18" charset="0"/>
              </a:rPr>
              <a:t>О23</a:t>
            </a:r>
            <a:r>
              <a:rPr lang="sr-Cyrl-RS" sz="5400" dirty="0" smtClean="0">
                <a:latin typeface="Cambria" pitchFamily="18" charset="0"/>
              </a:rPr>
              <a:t> (Д) за НВ</a:t>
            </a:r>
          </a:p>
          <a:p>
            <a:pPr>
              <a:buNone/>
            </a:pPr>
            <a:r>
              <a:rPr lang="sr-Cyrl-RS" sz="5400" u="sng" dirty="0" smtClean="0">
                <a:latin typeface="Cambria" pitchFamily="18" charset="0"/>
              </a:rPr>
              <a:t>270</a:t>
            </a:r>
            <a:r>
              <a:rPr lang="sr-Cyrl-RS" sz="5400" dirty="0" smtClean="0">
                <a:latin typeface="Cambria" pitchFamily="18" charset="0"/>
              </a:rPr>
              <a:t> (Д) за ПДВ</a:t>
            </a:r>
          </a:p>
          <a:p>
            <a:pPr>
              <a:buNone/>
            </a:pPr>
            <a:r>
              <a:rPr lang="sr-Cyrl-RS" sz="5400" u="sng" dirty="0" smtClean="0">
                <a:latin typeface="Cambria" pitchFamily="18" charset="0"/>
              </a:rPr>
              <a:t>0292</a:t>
            </a:r>
            <a:r>
              <a:rPr lang="sr-Cyrl-RS" sz="5400" dirty="0" smtClean="0">
                <a:latin typeface="Cambria" pitchFamily="18" charset="0"/>
              </a:rPr>
              <a:t> или </a:t>
            </a:r>
            <a:r>
              <a:rPr lang="sr-Cyrl-RS" sz="5400" u="sng" dirty="0" smtClean="0">
                <a:latin typeface="Cambria" pitchFamily="18" charset="0"/>
              </a:rPr>
              <a:t>0294</a:t>
            </a:r>
            <a:r>
              <a:rPr lang="sr-Cyrl-RS" sz="5400" dirty="0" smtClean="0">
                <a:latin typeface="Cambria" pitchFamily="18" charset="0"/>
              </a:rPr>
              <a:t> (П) за ОВ</a:t>
            </a:r>
          </a:p>
          <a:p>
            <a:pPr>
              <a:buNone/>
            </a:pPr>
            <a:r>
              <a:rPr lang="sr-Cyrl-RS" sz="5400" u="sng" dirty="0" smtClean="0">
                <a:latin typeface="Cambria" pitchFamily="18" charset="0"/>
              </a:rPr>
              <a:t>435</a:t>
            </a:r>
            <a:r>
              <a:rPr lang="sr-Cyrl-RS" sz="5400" dirty="0" smtClean="0">
                <a:latin typeface="Cambria" pitchFamily="18" charset="0"/>
              </a:rPr>
              <a:t> (П) за вредност са ПДВ</a:t>
            </a:r>
            <a:endParaRPr lang="en-US" sz="5400" dirty="0">
              <a:latin typeface="Cambria" pitchFamily="18" charset="0"/>
            </a:endParaRPr>
          </a:p>
        </p:txBody>
      </p:sp>
      <p:pic>
        <p:nvPicPr>
          <p:cNvPr id="5" name="Picture 4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823738_ori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52400"/>
            <a:ext cx="1485900" cy="1828800"/>
          </a:xfrm>
        </p:spPr>
      </p:pic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143000" cy="990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2286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>
                <a:latin typeface="Cambria" pitchFamily="18" charset="0"/>
              </a:rPr>
              <a:t>ОВ се коригује за разлику између </a:t>
            </a:r>
            <a:endParaRPr lang="en-US" sz="54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>
                <a:latin typeface="Cambria" pitchFamily="18" charset="0"/>
              </a:rPr>
              <a:t>  куповне вредности без ПДВ    и садашње вредности.</a:t>
            </a:r>
            <a:endParaRPr lang="en-US" sz="54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44168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arenR"/>
            </a:pPr>
            <a:r>
              <a:rPr lang="sr-Cyrl-RS" sz="5400" u="sng" dirty="0" smtClean="0">
                <a:latin typeface="Cambria" pitchFamily="18" charset="0"/>
              </a:rPr>
              <a:t>КВ&gt;СВ</a:t>
            </a:r>
            <a:r>
              <a:rPr lang="sr-Cyrl-RS" sz="5400" dirty="0" smtClean="0">
                <a:latin typeface="Cambria" pitchFamily="18" charset="0"/>
              </a:rPr>
              <a:t> → ОВ се смањује за разлику</a:t>
            </a:r>
          </a:p>
          <a:p>
            <a:pPr marL="914400" indent="-914400">
              <a:buAutoNum type="arabicParenR"/>
            </a:pPr>
            <a:r>
              <a:rPr lang="sr-Cyrl-RS" sz="5400" u="sng" dirty="0" smtClean="0">
                <a:latin typeface="Cambria" pitchFamily="18" charset="0"/>
              </a:rPr>
              <a:t>КВ&lt;СВ</a:t>
            </a:r>
            <a:r>
              <a:rPr lang="sr-Cyrl-RS" sz="5400" dirty="0" smtClean="0">
                <a:latin typeface="Cambria" pitchFamily="18" charset="0"/>
              </a:rPr>
              <a:t> → ОВ се повећава за разлику</a:t>
            </a:r>
            <a:endParaRPr lang="en-US" sz="54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9905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524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latin typeface="Cambria" pitchFamily="18" charset="0"/>
              </a:rPr>
              <a:t>Шема књижења</a:t>
            </a:r>
            <a:endParaRPr lang="en-US" sz="6000" b="1" dirty="0">
              <a:latin typeface="Cambr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1905000"/>
            <a:ext cx="3962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639094" y="2475706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1905000"/>
            <a:ext cx="3886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87294" y="2475706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" y="4343400"/>
            <a:ext cx="3657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372394" y="4876800"/>
            <a:ext cx="1066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00600" y="4343400"/>
            <a:ext cx="3657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944394" y="4876800"/>
            <a:ext cx="1066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1447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ambria" pitchFamily="18" charset="0"/>
              </a:rPr>
              <a:t>022 или 023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800" y="3810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ambria" pitchFamily="18" charset="0"/>
              </a:rPr>
              <a:t>435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1447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ambria" pitchFamily="18" charset="0"/>
              </a:rPr>
              <a:t>270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3962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ambria" pitchFamily="18" charset="0"/>
              </a:rPr>
              <a:t>0292 или 0294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1981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sr-Cyrl-RS" sz="2400" b="1" dirty="0" smtClean="0"/>
              <a:t>набавна вредност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953000" y="205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mbria" pitchFamily="18" charset="0"/>
              </a:rPr>
              <a:t>1) ПДВ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5000" y="4419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sr-Cyrl-RS" sz="2400" b="1" dirty="0" smtClean="0">
                <a:latin typeface="Cambria" pitchFamily="18" charset="0"/>
              </a:rPr>
              <a:t>отписана вредност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4495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mbria" pitchFamily="18" charset="0"/>
              </a:rPr>
              <a:t>1) вредност са ПДВ – ом </a:t>
            </a:r>
            <a:endParaRPr lang="en-US" sz="24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372600" cy="5486400"/>
          </a:xfrm>
        </p:spPr>
        <p:txBody>
          <a:bodyPr>
            <a:normAutofit/>
          </a:bodyPr>
          <a:lstStyle/>
          <a:p>
            <a:pPr marL="914400" indent="-914400">
              <a:buAutoNum type="arabicParenR"/>
            </a:pPr>
            <a:r>
              <a:rPr lang="sr-Cyrl-RS" sz="5400" dirty="0" smtClean="0"/>
              <a:t> по факури 1 купљена је машина за 120.000,00 са ПДВ – ом 20%. Машина је отписана 45%. Набавна вредност машине је </a:t>
            </a:r>
          </a:p>
          <a:p>
            <a:pPr marL="914400" indent="-914400">
              <a:buNone/>
            </a:pPr>
            <a:r>
              <a:rPr lang="sr-Cyrl-RS" sz="5400" dirty="0" smtClean="0"/>
              <a:t>	250.000,00.</a:t>
            </a:r>
            <a:endParaRPr lang="en-US" sz="5400" dirty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latin typeface="Cambria" pitchFamily="18" charset="0"/>
              </a:rPr>
              <a:t>Пример:</a:t>
            </a:r>
            <a:endParaRPr lang="en-US" sz="60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990599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447800"/>
          <a:ext cx="86106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2971800"/>
                <a:gridCol w="15240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Редни</a:t>
                      </a:r>
                      <a:r>
                        <a:rPr lang="sr-Cyrl-RS" sz="2400" b="1" baseline="0" dirty="0" smtClean="0">
                          <a:latin typeface="Cambria" pitchFamily="18" charset="0"/>
                        </a:rPr>
                        <a:t> број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Конто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Опис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Дугује 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>
                          <a:latin typeface="Cambria" pitchFamily="18" charset="0"/>
                        </a:rPr>
                        <a:t>Потражује</a:t>
                      </a:r>
                      <a:endParaRPr lang="en-US" sz="2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1.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023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270</a:t>
                      </a: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0294</a:t>
                      </a:r>
                    </a:p>
                    <a:p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435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Постројења и опрема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ПДВ</a:t>
                      </a:r>
                      <a:r>
                        <a:rPr lang="sr-Cyrl-RS" sz="2000" b="1" baseline="0" dirty="0" smtClean="0">
                          <a:latin typeface="Cambria" pitchFamily="18" charset="0"/>
                        </a:rPr>
                        <a:t> 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     Исправка 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     вредности опреме</a:t>
                      </a: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         Добављачи</a:t>
                      </a:r>
                      <a:endParaRPr lang="en-US" sz="2000" b="1" dirty="0">
                        <a:latin typeface="Cambria" pitchFamily="18" charset="0"/>
                      </a:endParaRPr>
                    </a:p>
                    <a:p>
                      <a:r>
                        <a:rPr lang="sr-Cyrl-RS" sz="2000" b="1" dirty="0" smtClean="0">
                          <a:latin typeface="Cambria" pitchFamily="18" charset="0"/>
                        </a:rPr>
                        <a:t>- Фактура 1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250.000,00</a:t>
                      </a: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20.000,00</a:t>
                      </a: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endParaRPr lang="sr-Cyrl-RS" sz="2000" b="1" dirty="0" smtClean="0">
                        <a:latin typeface="Cambria" pitchFamily="18" charset="0"/>
                      </a:endParaRP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150.000,00</a:t>
                      </a:r>
                    </a:p>
                    <a:p>
                      <a:pPr algn="r"/>
                      <a:r>
                        <a:rPr lang="sr-Cyrl-RS" sz="2000" b="1" dirty="0" smtClean="0">
                          <a:latin typeface="Cambria" pitchFamily="18" charset="0"/>
                        </a:rPr>
                        <a:t>120.000,00</a:t>
                      </a:r>
                      <a:endParaRPr lang="en-US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685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Cambria" pitchFamily="18" charset="0"/>
              </a:rPr>
              <a:t>Дневник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83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mbria" pitchFamily="18" charset="0"/>
              </a:rPr>
              <a:t>стр. 1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3810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 smtClean="0">
                <a:latin typeface="Cambria" pitchFamily="18" charset="0"/>
              </a:rPr>
              <a:t>Обрачун:</a:t>
            </a:r>
          </a:p>
          <a:p>
            <a:endParaRPr lang="en-US" sz="54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Cambria" pitchFamily="18" charset="0"/>
              </a:rPr>
              <a:t>Фактура 1 са ПДВ = 120.000,00</a:t>
            </a:r>
          </a:p>
          <a:p>
            <a:pPr>
              <a:buFontTx/>
              <a:buChar char="-"/>
            </a:pPr>
            <a:r>
              <a:rPr lang="sr-Cyrl-RS" sz="4800" dirty="0" smtClean="0">
                <a:latin typeface="Cambria" pitchFamily="18" charset="0"/>
              </a:rPr>
              <a:t>ПДВ				     =  20.000,00</a:t>
            </a:r>
          </a:p>
          <a:p>
            <a:r>
              <a:rPr lang="sr-Cyrl-RS" sz="4800" dirty="0" smtClean="0">
                <a:latin typeface="Cambria" pitchFamily="18" charset="0"/>
              </a:rPr>
              <a:t>Фактура 1 без ПДВ =100.000,00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3200400"/>
            <a:ext cx="899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343400"/>
            <a:ext cx="929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Cambria" pitchFamily="18" charset="0"/>
              </a:rPr>
              <a:t>  Набавна вредност = 250.000,00</a:t>
            </a:r>
          </a:p>
          <a:p>
            <a:r>
              <a:rPr lang="sr-Cyrl-RS" sz="4800" dirty="0" smtClean="0">
                <a:latin typeface="Cambria" pitchFamily="18" charset="0"/>
              </a:rPr>
              <a:t>-Отписана вредност= 112.500,00</a:t>
            </a:r>
          </a:p>
          <a:p>
            <a:r>
              <a:rPr lang="sr-Cyrl-RS" sz="4800" dirty="0" smtClean="0">
                <a:latin typeface="Cambria" pitchFamily="18" charset="0"/>
              </a:rPr>
              <a:t>Садашња вредност =   137.500,00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867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990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33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Cambria" pitchFamily="18" charset="0"/>
              </a:rPr>
              <a:t>КВ =      100.000,00</a:t>
            </a:r>
          </a:p>
          <a:p>
            <a:r>
              <a:rPr lang="sr-Cyrl-RS" sz="4800" dirty="0" smtClean="0">
                <a:latin typeface="Cambria" pitchFamily="18" charset="0"/>
              </a:rPr>
              <a:t>СВ =       137.500,00</a:t>
            </a:r>
          </a:p>
          <a:p>
            <a:endParaRPr lang="en-US" sz="4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Cambria" pitchFamily="18" charset="0"/>
              </a:rPr>
              <a:t>разлика = 37.500,00</a:t>
            </a:r>
            <a:endParaRPr lang="en-US" sz="4800" dirty="0">
              <a:latin typeface="Cambria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133600"/>
            <a:ext cx="609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3200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>
                <a:latin typeface="Cambria" pitchFamily="18" charset="0"/>
              </a:rPr>
              <a:t>КВ&lt;СВ →ОВ се повећава</a:t>
            </a:r>
            <a:endParaRPr lang="en-US" sz="5400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419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latin typeface="Cambria" pitchFamily="18" charset="0"/>
              </a:rPr>
              <a:t>ОВ = 112.500,00+37.500,00</a:t>
            </a:r>
          </a:p>
          <a:p>
            <a:r>
              <a:rPr lang="sr-Cyrl-RS" sz="4800" dirty="0" smtClean="0">
                <a:latin typeface="Cambria" pitchFamily="18" charset="0"/>
              </a:rPr>
              <a:t>ОВ =  150.000,00</a:t>
            </a:r>
            <a:endParaRPr lang="en-US" sz="4800" dirty="0">
              <a:latin typeface="Cambria" pitchFamily="18" charset="0"/>
            </a:endParaRPr>
          </a:p>
        </p:txBody>
      </p:sp>
      <p:pic>
        <p:nvPicPr>
          <p:cNvPr id="14" name="Picture 13" descr="8823738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5908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143000" cy="990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b="1" dirty="0" smtClean="0">
                <a:latin typeface="Cambria" pitchFamily="18" charset="0"/>
              </a:rPr>
              <a:t>Домаћи задатак</a:t>
            </a:r>
            <a:endParaRPr lang="en-US" sz="54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899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u="sng" dirty="0" smtClean="0">
                <a:latin typeface="Cambria" pitchFamily="18" charset="0"/>
              </a:rPr>
              <a:t>2410</a:t>
            </a:r>
            <a:r>
              <a:rPr lang="sr-Cyrl-RS" sz="4000" dirty="0" smtClean="0">
                <a:latin typeface="Cambria" pitchFamily="18" charset="0"/>
              </a:rPr>
              <a:t>-1.100.000,00 </a:t>
            </a:r>
            <a:r>
              <a:rPr lang="sr-Cyrl-RS" sz="4000" u="sng" dirty="0" smtClean="0">
                <a:latin typeface="Cambria" pitchFamily="18" charset="0"/>
              </a:rPr>
              <a:t>2430</a:t>
            </a:r>
            <a:r>
              <a:rPr lang="sr-Cyrl-RS" sz="4000" dirty="0" smtClean="0">
                <a:latin typeface="Cambria" pitchFamily="18" charset="0"/>
              </a:rPr>
              <a:t>-220.000,00</a:t>
            </a:r>
          </a:p>
          <a:p>
            <a:r>
              <a:rPr lang="sr-Cyrl-RS" sz="4000" u="sng" dirty="0" smtClean="0">
                <a:latin typeface="Cambria" pitchFamily="18" charset="0"/>
              </a:rPr>
              <a:t>023</a:t>
            </a:r>
            <a:r>
              <a:rPr lang="sr-Cyrl-RS" sz="4000" dirty="0" smtClean="0">
                <a:latin typeface="Cambria" pitchFamily="18" charset="0"/>
              </a:rPr>
              <a:t> – 1.025.000,00</a:t>
            </a:r>
            <a:endParaRPr lang="sr-Cyrl-RS" sz="4000" dirty="0" smtClean="0">
              <a:latin typeface="Cambria" pitchFamily="18" charset="0"/>
            </a:endParaRPr>
          </a:p>
          <a:p>
            <a:pPr marL="742950" indent="-742950">
              <a:buAutoNum type="arabicParenR"/>
            </a:pPr>
            <a:r>
              <a:rPr lang="sr-Cyrl-RS" sz="4000" dirty="0" smtClean="0">
                <a:latin typeface="Cambria" pitchFamily="18" charset="0"/>
              </a:rPr>
              <a:t>По фактури 23 купљено је 5 рачунара чија је појединачна вредност 43.500,00 са ПДВ-ом 20%.</a:t>
            </a:r>
          </a:p>
          <a:p>
            <a:pPr marL="742950" indent="-742950">
              <a:buAutoNum type="arabicParenR"/>
            </a:pPr>
            <a:r>
              <a:rPr lang="sr-Cyrl-RS" sz="4000" dirty="0" smtClean="0">
                <a:latin typeface="Cambria" pitchFamily="18" charset="0"/>
              </a:rPr>
              <a:t>Трошкови допреме у износу од 4.150,00 плаћени су налогом за пренос (извод).</a:t>
            </a:r>
          </a:p>
          <a:p>
            <a:r>
              <a:rPr lang="sr-Cyrl-RS" sz="4000" dirty="0" smtClean="0">
                <a:latin typeface="Cambria" pitchFamily="18" charset="0"/>
              </a:rPr>
              <a:t> </a:t>
            </a:r>
            <a:endParaRPr lang="en-US" sz="40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9372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atin typeface="Cambria" pitchFamily="18" charset="0"/>
              </a:rPr>
              <a:t>Трошкови монтаже у износу од 3.700,00 плаћени су у готовом.</a:t>
            </a:r>
          </a:p>
          <a:p>
            <a:r>
              <a:rPr lang="sr-Cyrl-RS" sz="4000" dirty="0" smtClean="0">
                <a:latin typeface="Cambria" pitchFamily="18" charset="0"/>
              </a:rPr>
              <a:t>3) Рачунари су дати у употребу.</a:t>
            </a:r>
          </a:p>
          <a:p>
            <a:r>
              <a:rPr lang="sr-Cyrl-RS" sz="4000" dirty="0" smtClean="0">
                <a:latin typeface="Cambria" pitchFamily="18" charset="0"/>
              </a:rPr>
              <a:t>4) Обавеза по фактури 23 измирена је из средстава одобреног кредита.</a:t>
            </a:r>
          </a:p>
          <a:p>
            <a:r>
              <a:rPr lang="sr-Cyrl-RS" sz="4000" dirty="0" smtClean="0">
                <a:latin typeface="Cambria" pitchFamily="18" charset="0"/>
              </a:rPr>
              <a:t>5) По фактури 10 купљен је камион за 240.000,00 са ПДВ – ом 20%. Камион је отписан 30%. Набавна вредност камиона је 280.000,00.</a:t>
            </a:r>
          </a:p>
        </p:txBody>
      </p:sp>
      <p:pic>
        <p:nvPicPr>
          <p:cNvPr id="5" name="Picture 4" descr="domaci-zada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248275"/>
            <a:ext cx="1588357" cy="1609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r-Cyrl-RS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sz="6000" b="1" dirty="0" smtClean="0">
                <a:latin typeface="Arial" pitchFamily="34" charset="0"/>
                <a:cs typeface="Arial" pitchFamily="34" charset="0"/>
              </a:rPr>
              <a:t>ХВАЛА НА ПАЖЊИ !!!</a:t>
            </a:r>
          </a:p>
          <a:p>
            <a:pPr algn="ctr">
              <a:buNone/>
            </a:pP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20100604_public_shutterstock__Di002768827_100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572000"/>
            <a:ext cx="3048000" cy="20299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800600"/>
          </a:xfrm>
        </p:spPr>
        <p:txBody>
          <a:bodyPr>
            <a:noAutofit/>
          </a:bodyPr>
          <a:lstStyle/>
          <a:p>
            <a:r>
              <a:rPr lang="sr-Cyrl-RS" sz="6000" b="1" dirty="0" smtClean="0"/>
              <a:t> </a:t>
            </a:r>
            <a:r>
              <a:rPr lang="sr-Cyrl-RS" sz="6000" dirty="0" smtClean="0"/>
              <a:t>Решење о бесплатном пријему</a:t>
            </a:r>
          </a:p>
          <a:p>
            <a:r>
              <a:rPr lang="sr-Cyrl-RS" sz="6000" b="1" dirty="0" smtClean="0"/>
              <a:t> </a:t>
            </a:r>
            <a:r>
              <a:rPr lang="sr-Cyrl-RS" sz="6000" dirty="0" smtClean="0"/>
              <a:t>Фактура добављача</a:t>
            </a:r>
          </a:p>
          <a:p>
            <a:r>
              <a:rPr lang="sr-Cyrl-RS" sz="6000" b="1" smtClean="0"/>
              <a:t> </a:t>
            </a:r>
            <a:r>
              <a:rPr lang="sr-Cyrl-RS" sz="6000" smtClean="0">
                <a:latin typeface="Cambria" pitchFamily="18" charset="0"/>
              </a:rPr>
              <a:t>Привремене </a:t>
            </a:r>
            <a:r>
              <a:rPr lang="sr-Cyrl-RS" sz="6000" smtClean="0"/>
              <a:t>и </a:t>
            </a:r>
            <a:r>
              <a:rPr lang="sr-Cyrl-RS" sz="6000" dirty="0" smtClean="0"/>
              <a:t>коначна ситуација</a:t>
            </a:r>
            <a:endParaRPr lang="en-US" sz="6000" b="1" dirty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143000" cy="990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latin typeface="Cambria" pitchFamily="18" charset="0"/>
              </a:rPr>
              <a:t>ДОКУМЕНТАЦИЈА</a:t>
            </a:r>
            <a:endParaRPr lang="en-US" sz="60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               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6000" b="1" dirty="0" smtClean="0">
                <a:solidFill>
                  <a:schemeClr val="tx1"/>
                </a:solidFill>
                <a:latin typeface="Cambria" pitchFamily="18" charset="0"/>
              </a:rPr>
              <a:t>ИЗВОРИ ФИНАНСИРАЊА</a:t>
            </a:r>
            <a:endParaRPr lang="en-US" sz="67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8686800" cy="5257800"/>
          </a:xfrm>
        </p:spPr>
        <p:txBody>
          <a:bodyPr>
            <a:noAutofit/>
          </a:bodyPr>
          <a:lstStyle/>
          <a:p>
            <a:endParaRPr lang="sr-Cyrl-RS" sz="6000" dirty="0" smtClean="0"/>
          </a:p>
          <a:p>
            <a:r>
              <a:rPr lang="sr-Cyrl-RS" sz="6000" dirty="0" smtClean="0"/>
              <a:t> Сопствена средства</a:t>
            </a:r>
          </a:p>
          <a:p>
            <a:r>
              <a:rPr lang="sr-Cyrl-RS" sz="6000" dirty="0" smtClean="0"/>
              <a:t> Кредити од банака и других ПД – а </a:t>
            </a:r>
          </a:p>
          <a:p>
            <a:r>
              <a:rPr lang="sr-Cyrl-RS" sz="6000" dirty="0" smtClean="0"/>
              <a:t> Комбиновани </a:t>
            </a:r>
          </a:p>
          <a:p>
            <a:pPr>
              <a:buNone/>
            </a:pPr>
            <a:r>
              <a:rPr lang="sr-Cyrl-RS" sz="6000" dirty="0" smtClean="0"/>
              <a:t>   извори</a:t>
            </a:r>
            <a:endParaRPr lang="sr-Cyrl-RS" sz="6000" dirty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143000" cy="990599"/>
          </a:xfrm>
          <a:prstGeom prst="rect">
            <a:avLst/>
          </a:prstGeom>
          <a:noFill/>
        </p:spPr>
      </p:pic>
      <p:pic>
        <p:nvPicPr>
          <p:cNvPr id="5" name="Picture 4" descr="00-money_77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1" y="4038600"/>
            <a:ext cx="3429000" cy="2524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5105400"/>
          </a:xfrm>
        </p:spPr>
        <p:txBody>
          <a:bodyPr>
            <a:noAutofit/>
          </a:bodyPr>
          <a:lstStyle/>
          <a:p>
            <a:pPr>
              <a:buNone/>
            </a:pPr>
            <a:endParaRPr lang="sr-Cyrl-RS" sz="6000" dirty="0" smtClean="0"/>
          </a:p>
          <a:p>
            <a:r>
              <a:rPr lang="sr-Cyrl-RS" sz="6000" dirty="0" smtClean="0"/>
              <a:t> куповина од добављача</a:t>
            </a:r>
          </a:p>
          <a:p>
            <a:r>
              <a:rPr lang="sr-Cyrl-RS" sz="6000" dirty="0" smtClean="0"/>
              <a:t> обавеза плаћања добављачима </a:t>
            </a:r>
          </a:p>
          <a:p>
            <a:pPr>
              <a:buNone/>
            </a:pPr>
            <a:r>
              <a:rPr lang="sr-Cyrl-RS" sz="6000" dirty="0" smtClean="0"/>
              <a:t>(измирење фактуре)</a:t>
            </a:r>
          </a:p>
          <a:p>
            <a:pPr>
              <a:buNone/>
            </a:pPr>
            <a:endParaRPr lang="sr-Cyrl-RS" sz="6000" dirty="0" smtClean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967155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latin typeface="Cambria" pitchFamily="18" charset="0"/>
              </a:rPr>
              <a:t>КУПОВИНА</a:t>
            </a:r>
          </a:p>
          <a:p>
            <a:pPr algn="ctr"/>
            <a:r>
              <a:rPr lang="sr-Cyrl-RS" sz="6000" b="1" dirty="0" smtClean="0">
                <a:latin typeface="Cambria" pitchFamily="18" charset="0"/>
              </a:rPr>
              <a:t>ОСНОВНИХ СРЕДСТАВА</a:t>
            </a:r>
            <a:endParaRPr lang="en-US" sz="6000" b="1" dirty="0">
              <a:latin typeface="Cambria" pitchFamily="18" charset="0"/>
            </a:endParaRPr>
          </a:p>
        </p:txBody>
      </p:sp>
      <p:pic>
        <p:nvPicPr>
          <p:cNvPr id="5" name="Picture 4" descr="16-160484_money-cartoon-bag-png-download-free-clipart-lo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048000"/>
            <a:ext cx="2065234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     </a:t>
            </a:r>
            <a:r>
              <a:rPr lang="sr-Cyrl-RS" sz="6700" b="1" dirty="0" smtClean="0">
                <a:solidFill>
                  <a:schemeClr val="tx1"/>
                </a:solidFill>
              </a:rPr>
              <a:t> </a:t>
            </a:r>
            <a:r>
              <a:rPr lang="sr-Cyrl-RS" sz="6700" b="1" dirty="0" smtClean="0">
                <a:solidFill>
                  <a:schemeClr val="tx1"/>
                </a:solidFill>
                <a:latin typeface="Cambria" pitchFamily="18" charset="0"/>
              </a:rPr>
              <a:t>ОБЛИЦИ КУПОВИНЕ</a:t>
            </a:r>
            <a:endParaRPr lang="en-US" sz="67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91600" cy="4572000"/>
          </a:xfrm>
        </p:spPr>
        <p:txBody>
          <a:bodyPr>
            <a:noAutofit/>
          </a:bodyPr>
          <a:lstStyle/>
          <a:p>
            <a:pPr>
              <a:buNone/>
            </a:pPr>
            <a:endParaRPr lang="sr-Cyrl-RS" sz="4800" dirty="0" smtClean="0"/>
          </a:p>
          <a:p>
            <a:r>
              <a:rPr lang="sr-Cyrl-RS" sz="6000" dirty="0" smtClean="0"/>
              <a:t> куповина нових основних средстава</a:t>
            </a:r>
          </a:p>
          <a:p>
            <a:r>
              <a:rPr lang="sr-Cyrl-RS" sz="6000" dirty="0" smtClean="0"/>
              <a:t>куповина коришћених основних средстава</a:t>
            </a:r>
          </a:p>
          <a:p>
            <a:endParaRPr lang="sr-Cyrl-RS" sz="4800" dirty="0" smtClean="0"/>
          </a:p>
        </p:txBody>
      </p:sp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43000" cy="990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               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6000" b="1" dirty="0" smtClean="0">
                <a:solidFill>
                  <a:schemeClr val="tx1"/>
                </a:solidFill>
                <a:latin typeface="Cambria" pitchFamily="18" charset="0"/>
              </a:rPr>
              <a:t>ИЗВОРИ ФИНАНСИРАЊА</a:t>
            </a:r>
            <a:endParaRPr lang="en-US" sz="67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143000" cy="990599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686800" cy="5257800"/>
          </a:xfrm>
        </p:spPr>
        <p:txBody>
          <a:bodyPr>
            <a:noAutofit/>
          </a:bodyPr>
          <a:lstStyle/>
          <a:p>
            <a:endParaRPr lang="sr-Cyrl-RS" sz="6000" dirty="0" smtClean="0"/>
          </a:p>
          <a:p>
            <a:r>
              <a:rPr lang="sr-Cyrl-RS" sz="6000" dirty="0" smtClean="0"/>
              <a:t> сопствена средства</a:t>
            </a:r>
          </a:p>
          <a:p>
            <a:r>
              <a:rPr lang="sr-Cyrl-RS" sz="6000" dirty="0" smtClean="0"/>
              <a:t> кредити од банака и других ПД – а </a:t>
            </a:r>
          </a:p>
          <a:p>
            <a:r>
              <a:rPr lang="sr-Cyrl-RS" sz="6000" dirty="0" smtClean="0"/>
              <a:t> комбиновани </a:t>
            </a:r>
          </a:p>
          <a:p>
            <a:pPr>
              <a:buNone/>
            </a:pPr>
            <a:r>
              <a:rPr lang="sr-Cyrl-RS" sz="6000" dirty="0" smtClean="0"/>
              <a:t>   извори</a:t>
            </a:r>
            <a:endParaRPr lang="sr-Cyrl-RS" sz="6000" dirty="0"/>
          </a:p>
        </p:txBody>
      </p:sp>
      <p:pic>
        <p:nvPicPr>
          <p:cNvPr id="8" name="Picture 7" descr="123428166-stock-vector-tax-payment-document-mney-bag-invoice-paid-stamp-vector-illust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038600"/>
            <a:ext cx="2901462" cy="251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143000" cy="990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latin typeface="Cambria" pitchFamily="18" charset="0"/>
              </a:rPr>
              <a:t>КУПОВИНА НОВИХ ОСНОВНИХ СРЕДСТАВА</a:t>
            </a:r>
            <a:endParaRPr lang="en-US" sz="6000" b="1" dirty="0">
              <a:latin typeface="Cambria" pitchFamily="18" charset="0"/>
            </a:endParaRPr>
          </a:p>
        </p:txBody>
      </p:sp>
      <p:pic>
        <p:nvPicPr>
          <p:cNvPr id="7" name="Picture 6" descr="business-center-clipart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3709972" cy="24918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1217</TotalTime>
  <Words>903</Words>
  <Application>Microsoft Office PowerPoint</Application>
  <PresentationFormat>On-screen Show (4:3)</PresentationFormat>
  <Paragraphs>341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Equity</vt:lpstr>
      <vt:lpstr> Нина Диклић</vt:lpstr>
      <vt:lpstr>         ПРИБАВЉАЊЕ ОСНОВНИХ СРЕДСТАВА</vt:lpstr>
      <vt:lpstr>Slide 3</vt:lpstr>
      <vt:lpstr>Slide 4</vt:lpstr>
      <vt:lpstr>                          ИЗВОРИ ФИНАНСИРАЊА</vt:lpstr>
      <vt:lpstr>Slide 6</vt:lpstr>
      <vt:lpstr>      ОБЛИЦИ КУПОВИНЕ</vt:lpstr>
      <vt:lpstr>                          ИЗВОРИ ФИНАНСИРАЊА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    Пример: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   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АМБАЛАЖА И ПАКОВАЊЕ РОБЕ</dc:title>
  <dc:creator>User</dc:creator>
  <cp:lastModifiedBy>nina</cp:lastModifiedBy>
  <cp:revision>181</cp:revision>
  <dcterms:created xsi:type="dcterms:W3CDTF">2017-03-08T12:20:07Z</dcterms:created>
  <dcterms:modified xsi:type="dcterms:W3CDTF">2020-03-25T17:39:58Z</dcterms:modified>
</cp:coreProperties>
</file>